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18"/>
  </p:notesMasterIdLst>
  <p:handoutMasterIdLst>
    <p:handoutMasterId r:id="rId19"/>
  </p:handoutMasterIdLst>
  <p:sldIdLst>
    <p:sldId id="410" r:id="rId5"/>
    <p:sldId id="416" r:id="rId6"/>
    <p:sldId id="417" r:id="rId7"/>
    <p:sldId id="418" r:id="rId8"/>
    <p:sldId id="422" r:id="rId9"/>
    <p:sldId id="419" r:id="rId10"/>
    <p:sldId id="421" r:id="rId11"/>
    <p:sldId id="423" r:id="rId12"/>
    <p:sldId id="426" r:id="rId13"/>
    <p:sldId id="424" r:id="rId14"/>
    <p:sldId id="425" r:id="rId15"/>
    <p:sldId id="427" r:id="rId16"/>
    <p:sldId id="41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  <p:cmAuthor id="3" name="Rowe, David" initials="RD" lastIdx="3" clrIdx="2">
    <p:extLst>
      <p:ext uri="{19B8F6BF-5375-455C-9EA6-DF929625EA0E}">
        <p15:presenceInfo xmlns:p15="http://schemas.microsoft.com/office/powerpoint/2012/main" userId="S-1-5-21-506941999-1209404296-1287535205-9247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A107856-5554-42FB-B03E-39F5DBC370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6327" autoAdjust="0"/>
  </p:normalViewPr>
  <p:slideViewPr>
    <p:cSldViewPr snapToGrid="0">
      <p:cViewPr varScale="1">
        <p:scale>
          <a:sx n="105" d="100"/>
          <a:sy n="105" d="100"/>
        </p:scale>
        <p:origin x="132" y="6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58" d="100"/>
          <a:sy n="58" d="100"/>
        </p:scale>
        <p:origin x="3240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F6756E-81DA-9FAC-70D8-556F658BDD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BEDD12-BCD5-485B-BCBC-34BB01D7923C}" type="datetimeFigureOut">
              <a:rPr lang="en-US" smtClean="0"/>
              <a:t>7/23/2026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1D415-D05A-7067-CCD3-457153D96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C230DF-5933-439D-898F-38E9AC9BA68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97095E3-54D2-CFD2-4F49-7536FC8641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8" name="Header Placeholder 7">
            <a:extLst>
              <a:ext uri="{FF2B5EF4-FFF2-40B4-BE49-F238E27FC236}">
                <a16:creationId xmlns:a16="http://schemas.microsoft.com/office/drawing/2014/main" id="{521EE01A-C0B5-5ECF-96DD-768F86AA15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E7A52F-9D89-7442-A8E9-48D1527B5F6B}" type="datetimeFigureOut">
              <a:rPr lang="en-US" smtClean="0"/>
              <a:t>7/23/2026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C7E07-3C67-C64C-8DA0-0404F630397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45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095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768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875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115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lnSpc>
                <a:spcPct val="80000"/>
              </a:lnSpc>
              <a:defRPr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32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06C6F65-35CD-D64B-992A-0C1C1E003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7" name="AutoShape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89572"/>
            <a:ext cx="6787747" cy="159350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4400" b="1" i="0" spc="50" baseline="0"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sp>
        <p:nvSpPr>
          <p:cNvPr id="2" name="Content Placeholder 5">
            <a:extLst>
              <a:ext uri="{FF2B5EF4-FFF2-40B4-BE49-F238E27FC236}">
                <a16:creationId xmlns:a16="http://schemas.microsoft.com/office/drawing/2014/main" id="{186153BD-9D2B-47EB-3553-1D3F6663B2A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4359" y="2281918"/>
            <a:ext cx="6787747" cy="3708517"/>
          </a:xfrm>
        </p:spPr>
        <p:txBody>
          <a:bodyPr lIns="0" tIns="228600" rIns="0" bIns="0">
            <a:normAutofit/>
          </a:bodyPr>
          <a:lstStyle>
            <a:lvl1pPr marL="283464" indent="-283464">
              <a:lnSpc>
                <a:spcPct val="8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lang="en-US" sz="2400" b="1" i="0" kern="1200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283464">
              <a:spcBef>
                <a:spcPts val="600"/>
              </a:spcBef>
              <a:defRPr sz="2000"/>
            </a:lvl2pPr>
            <a:lvl3pPr indent="-283464">
              <a:spcBef>
                <a:spcPts val="1800"/>
              </a:spcBef>
              <a:defRPr sz="2000"/>
            </a:lvl3pPr>
            <a:lvl4pPr indent="-283464">
              <a:spcBef>
                <a:spcPts val="1800"/>
              </a:spcBef>
              <a:defRPr sz="2000"/>
            </a:lvl4pPr>
            <a:lvl5pPr indent="-283464"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3" name="Slide Number Placeholder 42">
            <a:extLst>
              <a:ext uri="{FF2B5EF4-FFF2-40B4-BE49-F238E27FC236}">
                <a16:creationId xmlns:a16="http://schemas.microsoft.com/office/drawing/2014/main" id="{D80CCC8F-9CF1-9621-04EB-DFA68FEE42D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sp>
        <p:nvSpPr>
          <p:cNvPr id="42" name="Date Placeholder 41">
            <a:extLst>
              <a:ext uri="{FF2B5EF4-FFF2-40B4-BE49-F238E27FC236}">
                <a16:creationId xmlns:a16="http://schemas.microsoft.com/office/drawing/2014/main" id="{29CE2856-DB8F-5603-C085-74C70560FAC8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79826C1-7A52-DA25-F422-EE62DED7D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0552" cy="0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89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79D0555-EBDC-B53A-212D-A5921795FE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80543"/>
          </a:xfrm>
          <a:custGeom>
            <a:avLst/>
            <a:gdLst>
              <a:gd name="connsiteX0" fmla="*/ 6309360 w 12192000"/>
              <a:gd name="connsiteY0" fmla="*/ 3951843 h 6880543"/>
              <a:gd name="connsiteX1" fmla="*/ 6309360 w 12192000"/>
              <a:gd name="connsiteY1" fmla="*/ 4052427 h 6880543"/>
              <a:gd name="connsiteX2" fmla="*/ 8442960 w 12192000"/>
              <a:gd name="connsiteY2" fmla="*/ 4052427 h 6880543"/>
              <a:gd name="connsiteX3" fmla="*/ 8442960 w 12192000"/>
              <a:gd name="connsiteY3" fmla="*/ 3951843 h 6880543"/>
              <a:gd name="connsiteX4" fmla="*/ 0 w 12192000"/>
              <a:gd name="connsiteY4" fmla="*/ 0 h 6880543"/>
              <a:gd name="connsiteX5" fmla="*/ 12192000 w 12192000"/>
              <a:gd name="connsiteY5" fmla="*/ 0 h 6880543"/>
              <a:gd name="connsiteX6" fmla="*/ 12192000 w 12192000"/>
              <a:gd name="connsiteY6" fmla="*/ 6880543 h 6880543"/>
              <a:gd name="connsiteX7" fmla="*/ 0 w 12192000"/>
              <a:gd name="connsiteY7" fmla="*/ 6880543 h 688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80543">
                <a:moveTo>
                  <a:pt x="6309360" y="3951843"/>
                </a:moveTo>
                <a:lnTo>
                  <a:pt x="6309360" y="4052427"/>
                </a:lnTo>
                <a:lnTo>
                  <a:pt x="8442960" y="4052427"/>
                </a:lnTo>
                <a:lnTo>
                  <a:pt x="8442960" y="395184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80543"/>
                </a:lnTo>
                <a:lnTo>
                  <a:pt x="0" y="6880543"/>
                </a:lnTo>
                <a:close/>
              </a:path>
            </a:pathLst>
          </a:custGeom>
        </p:spPr>
        <p:txBody>
          <a:bodyPr wrap="square" tIns="182880">
            <a:no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59" y="444933"/>
            <a:ext cx="5477479" cy="3291840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6000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6BA398-1ED2-1FCA-63B9-8915A8C7A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09360" y="3951843"/>
            <a:ext cx="2133600" cy="10058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1695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9835" y="430529"/>
            <a:ext cx="5486400" cy="32918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lnSpc>
                <a:spcPct val="80000"/>
              </a:lnSpc>
              <a:defRPr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9973BC6-F6E5-0B3B-C8AB-0AC4020D4E8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1113"/>
            <a:ext cx="5791200" cy="688022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9835" y="4568602"/>
            <a:ext cx="5486400" cy="164592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9169ED6-4B82-6844-119F-AC15CDF2D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91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57F1500-1A16-D1EF-4F0C-030852B29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07A0BE-3890-193E-9439-F294E61A7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11" name="Freeform 19">
              <a:extLst>
                <a:ext uri="{FF2B5EF4-FFF2-40B4-BE49-F238E27FC236}">
                  <a16:creationId xmlns:a16="http://schemas.microsoft.com/office/drawing/2014/main" id="{C05217ED-C258-E6CE-BA7F-28A6EA41B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2" name="Freeform 20">
              <a:extLst>
                <a:ext uri="{FF2B5EF4-FFF2-40B4-BE49-F238E27FC236}">
                  <a16:creationId xmlns:a16="http://schemas.microsoft.com/office/drawing/2014/main" id="{F3E11A1F-14DD-BA35-D7D7-4D4ADEAA3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3" name="Freeform 21">
              <a:extLst>
                <a:ext uri="{FF2B5EF4-FFF2-40B4-BE49-F238E27FC236}">
                  <a16:creationId xmlns:a16="http://schemas.microsoft.com/office/drawing/2014/main" id="{F14541B0-973F-7E21-1019-D2FB83C8C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02875"/>
            <a:ext cx="10873740" cy="1680205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4400" b="1" i="0"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sp>
        <p:nvSpPr>
          <p:cNvPr id="2" name="Content Placeholder 5">
            <a:extLst>
              <a:ext uri="{FF2B5EF4-FFF2-40B4-BE49-F238E27FC236}">
                <a16:creationId xmlns:a16="http://schemas.microsoft.com/office/drawing/2014/main" id="{F6FE0DC0-B0D7-F4D6-8038-177AD7A8C21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0" y="2282008"/>
            <a:ext cx="7810500" cy="3699328"/>
          </a:xfrm>
        </p:spPr>
        <p:txBody>
          <a:bodyPr lIns="0" tIns="228600" rIns="0" bIns="0">
            <a:normAutofit/>
          </a:bodyPr>
          <a:lstStyle>
            <a:lvl1pPr marL="283464" indent="-283464">
              <a:spcBef>
                <a:spcPts val="1800"/>
              </a:spcBef>
              <a:buFont typeface="Arial" panose="020B0604020202020204" pitchFamily="34" charset="0"/>
              <a:buChar char="•"/>
              <a:defRPr sz="2000"/>
            </a:lvl1pPr>
            <a:lvl2pPr indent="-283464">
              <a:spcBef>
                <a:spcPts val="1800"/>
              </a:spcBef>
              <a:defRPr sz="2000"/>
            </a:lvl2pPr>
            <a:lvl3pPr indent="-283464">
              <a:spcBef>
                <a:spcPts val="1800"/>
              </a:spcBef>
              <a:defRPr sz="2000"/>
            </a:lvl3pPr>
            <a:lvl4pPr indent="-283464">
              <a:spcBef>
                <a:spcPts val="1800"/>
              </a:spcBef>
              <a:defRPr sz="2000"/>
            </a:lvl4pPr>
            <a:lvl5pPr indent="-283464"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ED58739-4346-5104-B1AC-89ED035912A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272B8D-F380-9F1A-C8E6-BDD2352B1763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29641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lnSpc>
                <a:spcPct val="80000"/>
              </a:lnSpc>
              <a:defRPr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09905" y="4549552"/>
            <a:ext cx="5486400" cy="164592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reeform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78129"/>
            <a:ext cx="9778365" cy="1494596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sp>
        <p:nvSpPr>
          <p:cNvPr id="2" name="Content Placeholder 5">
            <a:extLst>
              <a:ext uri="{FF2B5EF4-FFF2-40B4-BE49-F238E27FC236}">
                <a16:creationId xmlns:a16="http://schemas.microsoft.com/office/drawing/2014/main" id="{F14DA3C5-63E4-BAFB-1D68-47F71EEEE5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676525"/>
            <a:ext cx="4490827" cy="3597470"/>
          </a:xfrm>
        </p:spPr>
        <p:txBody>
          <a:bodyPr lIns="0" tIns="45720" rIns="0" bIns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sz="2000"/>
            </a:lvl1pPr>
            <a:lvl2pPr marL="283464" indent="-283464">
              <a:spcBef>
                <a:spcPts val="1800"/>
              </a:spcBef>
              <a:defRPr sz="2000"/>
            </a:lvl2pPr>
            <a:lvl3pPr marL="594360" indent="-283464">
              <a:spcBef>
                <a:spcPts val="1800"/>
              </a:spcBef>
              <a:defRPr sz="2000"/>
            </a:lvl3pPr>
            <a:lvl4pPr marL="822960" indent="-283464">
              <a:spcBef>
                <a:spcPts val="1800"/>
              </a:spcBef>
              <a:defRPr sz="2000"/>
            </a:lvl4pPr>
            <a:lvl5pPr marL="1005840" indent="-283464"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BD11386D-847E-8CF5-E56A-42E80A65A08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881898" y="2676525"/>
            <a:ext cx="4490827" cy="3597470"/>
          </a:xfrm>
        </p:spPr>
        <p:txBody>
          <a:bodyPr lIns="0" tIns="45720" rIns="0" bIns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sz="2000"/>
            </a:lvl1pPr>
            <a:lvl2pPr marL="283464" indent="-283464">
              <a:spcBef>
                <a:spcPts val="1800"/>
              </a:spcBef>
              <a:defRPr sz="2000"/>
            </a:lvl2pPr>
            <a:lvl3pPr marL="548640" indent="-283464">
              <a:spcBef>
                <a:spcPts val="1800"/>
              </a:spcBef>
              <a:defRPr sz="2000"/>
            </a:lvl3pPr>
            <a:lvl4pPr marL="822960" indent="-283464">
              <a:spcBef>
                <a:spcPts val="1800"/>
              </a:spcBef>
              <a:defRPr sz="2000"/>
            </a:lvl4pPr>
            <a:lvl5pPr marL="1005840" indent="-283464"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056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42E558A9-6DD6-E21D-3A8F-6707E1DD1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12" name="AutoShape 24">
              <a:extLst>
                <a:ext uri="{FF2B5EF4-FFF2-40B4-BE49-F238E27FC236}">
                  <a16:creationId xmlns:a16="http://schemas.microsoft.com/office/drawing/2014/main" id="{3FC994E4-318C-1E66-B4E4-8F8FD08E0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17C00E6B-F625-6D6C-8364-9DD9F3C36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C6197B87-4F65-7981-9463-84830CD36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86AA517C-7217-D864-B7E7-40984A288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524013C6-491C-CAA2-5BD6-7C7359671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8885" y="3499667"/>
            <a:ext cx="4939666" cy="2542810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47460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457201"/>
            <a:ext cx="5198269" cy="2305050"/>
          </a:xfrm>
        </p:spPr>
        <p:txBody>
          <a:bodyPr lIns="0" tIns="274320">
            <a:normAutofit/>
          </a:bodyPr>
          <a:lstStyle>
            <a:lvl1pPr marL="457200" indent="-457200">
              <a:spcBef>
                <a:spcPts val="1800"/>
              </a:spcBef>
              <a:buFont typeface="+mj-lt"/>
              <a:buAutoNum type="arabicPeriod"/>
              <a:defRPr sz="2000"/>
            </a:lvl1pPr>
            <a:lvl2pPr marL="914400" indent="-457200">
              <a:spcBef>
                <a:spcPts val="1800"/>
              </a:spcBef>
              <a:buFont typeface="+mj-lt"/>
              <a:buAutoNum type="alphaLcPeriod"/>
              <a:defRPr sz="2000"/>
            </a:lvl2pPr>
            <a:lvl3pPr marL="1371600" indent="-457200">
              <a:spcBef>
                <a:spcPts val="1800"/>
              </a:spcBef>
              <a:buFont typeface="+mj-lt"/>
              <a:buAutoNum type="arabicParenR"/>
              <a:defRPr sz="2000"/>
            </a:lvl3pPr>
            <a:lvl4pPr marL="1371600" indent="0">
              <a:spcBef>
                <a:spcPts val="1800"/>
              </a:spcBef>
              <a:buFont typeface="+mj-lt"/>
              <a:buNone/>
              <a:defRPr sz="2000"/>
            </a:lvl4pPr>
            <a:lvl5pPr marL="2286000" indent="-457200">
              <a:spcBef>
                <a:spcPts val="1800"/>
              </a:spcBef>
              <a:buFont typeface="+mj-lt"/>
              <a:buAutoNum type="arabicPeriod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endParaRPr lang="en-US" dirty="0"/>
          </a:p>
        </p:txBody>
      </p:sp>
      <p:sp>
        <p:nvSpPr>
          <p:cNvPr id="2" name="Content Placeholder 5">
            <a:extLst>
              <a:ext uri="{FF2B5EF4-FFF2-40B4-BE49-F238E27FC236}">
                <a16:creationId xmlns:a16="http://schemas.microsoft.com/office/drawing/2014/main" id="{3AC171DA-232D-44C1-6B93-40BACB298F4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810595"/>
            <a:ext cx="5198269" cy="3319513"/>
          </a:xfrm>
        </p:spPr>
        <p:txBody>
          <a:bodyPr lIns="0" tIns="45720" rIns="0" bIns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sz="2000"/>
            </a:lvl1pPr>
            <a:lvl2pPr marL="283464" indent="-283464">
              <a:spcBef>
                <a:spcPts val="1800"/>
              </a:spcBef>
              <a:defRPr sz="2000"/>
            </a:lvl2pPr>
            <a:lvl3pPr marL="548640" indent="-283464">
              <a:spcBef>
                <a:spcPts val="1800"/>
              </a:spcBef>
              <a:defRPr sz="2000"/>
            </a:lvl3pPr>
            <a:lvl4pPr marL="822960" indent="-283464">
              <a:spcBef>
                <a:spcPts val="1800"/>
              </a:spcBef>
              <a:defRPr sz="2000"/>
            </a:lvl4pPr>
            <a:lvl5pPr marL="1005840" indent="-283464"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4606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310" y="278129"/>
            <a:ext cx="5063490" cy="2354026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1EF4505D-6803-3813-7738-04996342781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94360" y="3279579"/>
            <a:ext cx="5044440" cy="2994415"/>
          </a:xfrm>
        </p:spPr>
        <p:txBody>
          <a:bodyPr lIns="0" tIns="228600" rIns="0" bIns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sz="2000"/>
            </a:lvl1pPr>
            <a:lvl2pPr indent="-283464">
              <a:spcBef>
                <a:spcPts val="1800"/>
              </a:spcBef>
              <a:defRPr sz="2000"/>
            </a:lvl2pPr>
            <a:lvl3pPr indent="-283464">
              <a:spcBef>
                <a:spcPts val="1800"/>
              </a:spcBef>
              <a:defRPr sz="2000"/>
            </a:lvl3pPr>
            <a:lvl4pPr indent="-283464">
              <a:spcBef>
                <a:spcPts val="1800"/>
              </a:spcBef>
              <a:defRPr sz="2000"/>
            </a:lvl4pPr>
            <a:lvl5pPr indent="-283464"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997459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658637A-5D36-6127-19BC-C203E23FA4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118225" cy="68580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9319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Tab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CF555767-B3D8-BD57-1D42-7F6E1E668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9" name="Freeform 13">
              <a:extLst>
                <a:ext uri="{FF2B5EF4-FFF2-40B4-BE49-F238E27FC236}">
                  <a16:creationId xmlns:a16="http://schemas.microsoft.com/office/drawing/2014/main" id="{BC972B6D-098C-52F6-E990-52623B368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3F0D3EE3-9A8C-531D-1EEE-1AFAB9F3B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A2BE192C-1768-890B-EC1B-5ED6E1F8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61409" y="4661717"/>
            <a:ext cx="7936230" cy="1380760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670935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584005"/>
            <a:ext cx="2825115" cy="3999060"/>
          </a:xfrm>
        </p:spPr>
        <p:txBody>
          <a:bodyPr lIns="0" tIns="27432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sz="2000"/>
            </a:lvl1pPr>
            <a:lvl2pPr marL="457200" indent="0">
              <a:spcBef>
                <a:spcPts val="1800"/>
              </a:spcBef>
              <a:buNone/>
              <a:defRPr sz="2000"/>
            </a:lvl2pPr>
            <a:lvl3pPr marL="914400" indent="0">
              <a:spcBef>
                <a:spcPts val="1800"/>
              </a:spcBef>
              <a:buNone/>
              <a:defRPr sz="2000"/>
            </a:lvl3pPr>
            <a:lvl4pPr marL="1371600" indent="0">
              <a:spcBef>
                <a:spcPts val="1800"/>
              </a:spcBef>
              <a:buNone/>
              <a:defRPr sz="2000"/>
            </a:lvl4pPr>
            <a:lvl5pPr marL="1828800" indent="0">
              <a:spcBef>
                <a:spcPts val="1800"/>
              </a:spcBef>
              <a:buNone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70934" y="584005"/>
            <a:ext cx="7926705" cy="3999060"/>
          </a:xfrm>
        </p:spPr>
        <p:txBody>
          <a:bodyPr lIns="0">
            <a:normAutofit/>
          </a:bodyPr>
          <a:lstStyle>
            <a:lvl1pPr marL="0" indent="0">
              <a:spcBef>
                <a:spcPts val="1800"/>
              </a:spcBef>
              <a:buNone/>
              <a:defRPr sz="2000"/>
            </a:lvl1pPr>
            <a:lvl2pPr>
              <a:spcBef>
                <a:spcPts val="600"/>
              </a:spcBef>
              <a:defRPr sz="2000"/>
            </a:lvl2pPr>
            <a:lvl3pPr>
              <a:spcBef>
                <a:spcPts val="1800"/>
              </a:spcBef>
              <a:defRPr sz="2000"/>
            </a:lvl3pPr>
            <a:lvl4pPr>
              <a:spcBef>
                <a:spcPts val="1800"/>
              </a:spcBef>
              <a:defRPr sz="2000"/>
            </a:lvl4pPr>
            <a:lvl5pPr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4329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reeform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98408"/>
            <a:ext cx="10972800" cy="157431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5523" y="2676525"/>
            <a:ext cx="5746750" cy="3597470"/>
          </a:xfrm>
        </p:spPr>
        <p:txBody>
          <a:bodyPr lIns="0">
            <a:normAutofit/>
          </a:bodyPr>
          <a:lstStyle>
            <a:lvl1pPr marL="0" indent="0">
              <a:spcBef>
                <a:spcPts val="1800"/>
              </a:spcBef>
              <a:buNone/>
              <a:defRPr sz="2000"/>
            </a:lvl1pPr>
            <a:lvl2pPr>
              <a:spcBef>
                <a:spcPts val="600"/>
              </a:spcBef>
              <a:defRPr sz="2000"/>
            </a:lvl2pPr>
            <a:lvl3pPr>
              <a:spcBef>
                <a:spcPts val="1800"/>
              </a:spcBef>
              <a:defRPr sz="2000"/>
            </a:lvl3pPr>
            <a:lvl4pPr>
              <a:spcBef>
                <a:spcPts val="1800"/>
              </a:spcBef>
              <a:defRPr sz="2000"/>
            </a:lvl4pPr>
            <a:lvl5pPr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620000" y="2676525"/>
            <a:ext cx="3947160" cy="3597470"/>
          </a:xfrm>
        </p:spPr>
        <p:txBody>
          <a:bodyPr lIns="0">
            <a:normAutofit/>
          </a:bodyPr>
          <a:lstStyle>
            <a:lvl1pPr marL="342900" indent="-342900">
              <a:spcBef>
                <a:spcPts val="1800"/>
              </a:spcBef>
              <a:buFont typeface="Arial" panose="020B0604020202020204" pitchFamily="34" charset="0"/>
              <a:buChar char="•"/>
              <a:defRPr sz="2000"/>
            </a:lvl1pPr>
            <a:lvl2pPr>
              <a:spcBef>
                <a:spcPts val="1800"/>
              </a:spcBef>
              <a:defRPr sz="2000"/>
            </a:lvl2pPr>
            <a:lvl3pPr>
              <a:spcBef>
                <a:spcPts val="1800"/>
              </a:spcBef>
              <a:defRPr sz="2000"/>
            </a:lvl3pPr>
            <a:lvl4pPr>
              <a:spcBef>
                <a:spcPts val="1800"/>
              </a:spcBef>
              <a:defRPr sz="2000"/>
            </a:lvl4pPr>
            <a:lvl5pPr>
              <a:spcBef>
                <a:spcPts val="1800"/>
              </a:spcBef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97447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02400"/>
            <a:ext cx="10972800" cy="1570325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44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sp>
        <p:nvSpPr>
          <p:cNvPr id="9" name="Table Placeholder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4360" y="2628629"/>
            <a:ext cx="10972800" cy="363674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US" dirty="0">
              <a:latin typeface="+mn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109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" y="411479"/>
            <a:ext cx="5486400" cy="32918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lnSpc>
                <a:spcPct val="80000"/>
              </a:lnSpc>
              <a:defRPr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flipH="1" flipV="1">
            <a:off x="6092752" y="0"/>
            <a:ext cx="6099248" cy="6099248"/>
            <a:chOff x="0" y="12289"/>
            <a:chExt cx="3550" cy="3551"/>
          </a:xfrm>
        </p:grpSpPr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4360" y="4549552"/>
            <a:ext cx="5486400" cy="164592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8B149C6-5AAC-B8E5-5411-EA38821F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27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360" y="1825625"/>
            <a:ext cx="10382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33648" y="6332220"/>
            <a:ext cx="131318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>
              <a:latin typeface="+mn-lt"/>
            </a:endParaRP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4360" y="6332220"/>
            <a:ext cx="52324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100" b="1" i="0">
                <a:solidFill>
                  <a:schemeClr val="bg1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698" r:id="rId2"/>
    <p:sldLayoutId id="2147483710" r:id="rId3"/>
    <p:sldLayoutId id="2147483700" r:id="rId4"/>
    <p:sldLayoutId id="2147483701" r:id="rId5"/>
    <p:sldLayoutId id="2147483659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04" r:id="rId12"/>
    <p:sldLayoutId id="2147483703" r:id="rId1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b="1" i="0" kern="1200" spc="100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83464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pos="39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kow.com/news/dane-county-seeks-public-input-on-frozen-lakes-regulation-to-enhance-safety/article_52fc22f9-9477-4d83-9d3f-71a41051270a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1D9D6-2977-ABCD-FDF8-51AFA5064E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9904" y="411479"/>
            <a:ext cx="5486400" cy="3291840"/>
          </a:xfrm>
        </p:spPr>
        <p:txBody>
          <a:bodyPr/>
          <a:lstStyle/>
          <a:p>
            <a:r>
              <a:rPr lang="en-US" dirty="0"/>
              <a:t>Dane County CH 71</a:t>
            </a:r>
            <a:br>
              <a:rPr lang="en-US" dirty="0"/>
            </a:br>
            <a:br>
              <a:rPr lang="en-US" sz="4000" dirty="0"/>
            </a:br>
            <a:r>
              <a:rPr lang="en-US" sz="4000" dirty="0"/>
              <a:t>Regulation of Icebound Inland Waters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304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87C41-85CC-452E-A3D3-0997AC95D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1D54C-9B58-47CE-B560-56B498D8E13F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Adopted in May 1991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Updated in July 2020</a:t>
            </a:r>
          </a:p>
          <a:p>
            <a:pPr marL="1143000" lvl="1" indent="-457200"/>
            <a:r>
              <a:rPr lang="en-US" dirty="0"/>
              <a:t>Removed floatation inspection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Only County in the State with this ordinance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Receive numerous compliance questions annually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E93DF3B-B91B-4762-A75A-3C7582AE0AD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t="2673" b="267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98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CA9E7-980E-441E-A506-C0AACC79A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Updating CH 71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B4E6E-DE55-43D6-B37C-A0650980AF35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Feb 5, 2025 – Commission report and discussion on CH 71. LWC recommended gathering public comments.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April 24, 2025 – Joint EANR &amp; LCC meeting. Shared plan for website, public information meeting, press release, &amp; comment submittal.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June 17, 2025 – Public Information Meeting.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July 2, 2025 – Progress report to LWC.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603CD-4C17-430F-BA95-EE2C5774BFF0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August 6, 2025 – Shared public comments. LWC request for EMS comments.</a:t>
            </a:r>
          </a:p>
          <a:p>
            <a:r>
              <a:rPr lang="en-US" dirty="0"/>
              <a:t>Sept 3, 2025 – LWC recommends staff work with Corporation Council on drafting amendments.</a:t>
            </a:r>
          </a:p>
          <a:p>
            <a:r>
              <a:rPr lang="en-US" dirty="0"/>
              <a:t>Dec 3, 2025 – Joint EANR &amp; LCC update.</a:t>
            </a:r>
          </a:p>
          <a:p>
            <a:r>
              <a:rPr lang="en-US" dirty="0"/>
              <a:t>Jan 7, 2026 – LWC update.</a:t>
            </a:r>
          </a:p>
          <a:p>
            <a:r>
              <a:rPr lang="en-US" dirty="0"/>
              <a:t>Feb 4, 2026 – Proposed ordinance amendments shared with LWC.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514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CA9E7-980E-441E-A506-C0AACC79A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Updating CH 71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B4E6E-DE55-43D6-B37C-A0650980AF35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March 4, 2026 – LWC Public Comments on proposed OA. </a:t>
            </a:r>
            <a:r>
              <a:rPr lang="en-US" dirty="0"/>
              <a:t>LWC approved introducing the OA to County Board.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 June 5, 2026 – County Board refers 2026 OA-005 to LWC, EANR, &amp; PP&amp;J.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June 30, 2026 – PP&amp;J recommends approval of 2026 OA-005.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July 1, 2026 – LWC recommends approval of 2026 OA-005.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603CD-4C17-430F-BA95-EE2C5774BFF0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July 7, 2026 – EANR recommends approval of 2026 OA-005.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July 16, 2026 – County Board re-refers 2026 OA-005 to EANR.</a:t>
            </a:r>
          </a:p>
        </p:txBody>
      </p:sp>
    </p:spTree>
    <p:extLst>
      <p:ext uri="{BB962C8B-B14F-4D97-AF65-F5344CB8AC3E}">
        <p14:creationId xmlns:p14="http://schemas.microsoft.com/office/powerpoint/2010/main" val="144600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59DC4-8B30-98A0-5BAB-C78BA4A4A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98408"/>
            <a:ext cx="10972800" cy="1574317"/>
          </a:xfrm>
        </p:spPr>
        <p:txBody>
          <a:bodyPr/>
          <a:lstStyle/>
          <a:p>
            <a:r>
              <a:rPr lang="en-US" dirty="0"/>
              <a:t>Law Enforcement &amp; LWRD Comments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6FB3A-B62C-3DAB-4FD1-B4EBDD650AE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95523" y="2676525"/>
            <a:ext cx="5746750" cy="3597470"/>
          </a:xfrm>
        </p:spPr>
        <p:txBody>
          <a:bodyPr>
            <a:normAutofit/>
          </a:bodyPr>
          <a:lstStyle/>
          <a:p>
            <a:r>
              <a:rPr lang="en-US" b="1" dirty="0"/>
              <a:t>Goal: </a:t>
            </a:r>
            <a:r>
              <a:rPr lang="en-US" dirty="0"/>
              <a:t>To protect public safety while balancing public access and implementation of the ordinance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Limit ice access strictly to DNR-registered vehicles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Remove weight and floatation requirements entirely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Require personal floatation devices for all riders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Create uniform rules across all Dane County waters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F532FE-7BE5-4B3C-9A9F-B5686F69E7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012" y="2784123"/>
            <a:ext cx="5228663" cy="338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905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59DC4-8B30-98A0-5BAB-C78BA4A4A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98408"/>
            <a:ext cx="10972800" cy="1574317"/>
          </a:xfrm>
        </p:spPr>
        <p:txBody>
          <a:bodyPr/>
          <a:lstStyle/>
          <a:p>
            <a:r>
              <a:rPr lang="en-US" dirty="0"/>
              <a:t>Public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6FB3A-B62C-3DAB-4FD1-B4EBDD650AE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95523" y="2676525"/>
            <a:ext cx="5746750" cy="359747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Website</a:t>
            </a:r>
          </a:p>
          <a:p>
            <a:pPr marL="1143000" lvl="1" indent="-457200"/>
            <a:r>
              <a:rPr lang="en-US" dirty="0"/>
              <a:t>Ordinance information</a:t>
            </a:r>
          </a:p>
          <a:p>
            <a:pPr marL="1143000" lvl="1" indent="-457200"/>
            <a:r>
              <a:rPr lang="en-US" dirty="0"/>
              <a:t>Public information meeting (6/17/25)</a:t>
            </a:r>
          </a:p>
          <a:p>
            <a:pPr marL="1143000" lvl="1" indent="-457200"/>
            <a:r>
              <a:rPr lang="en-US" dirty="0"/>
              <a:t>Form for submitting comments (May 22 – July 15, 2025)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May 28, 2025 press release (</a:t>
            </a:r>
            <a:r>
              <a:rPr lang="en-US" dirty="0">
                <a:hlinkClick r:id="rId3"/>
              </a:rPr>
              <a:t>WKOW</a:t>
            </a:r>
            <a:r>
              <a:rPr lang="en-US" dirty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LWRD riparian landowner letter</a:t>
            </a:r>
          </a:p>
          <a:p>
            <a:pPr marL="1143000" lvl="1" indent="-457200"/>
            <a:r>
              <a:rPr lang="en-US" dirty="0"/>
              <a:t>May 2025 </a:t>
            </a:r>
          </a:p>
          <a:p>
            <a:pPr marL="1143000" lvl="1" indent="-457200"/>
            <a:r>
              <a:rPr lang="en-US" dirty="0"/>
              <a:t>September 2025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9C25C1-8FFB-44A2-B1E0-E0882948D3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002" y="985566"/>
            <a:ext cx="4052727" cy="540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602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96B93-8760-4F4D-B679-F791AE7AD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Comments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656A37-1080-48DB-958B-CD5F5C127BA1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881898" y="2676525"/>
            <a:ext cx="5470610" cy="3597470"/>
          </a:xfrm>
        </p:spPr>
        <p:txBody>
          <a:bodyPr>
            <a:normAutofit fontScale="92500" lnSpcReduction="10000"/>
          </a:bodyPr>
          <a:lstStyle/>
          <a:p>
            <a:pPr marL="342900" marR="0" lvl="0" indent="-45720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</a:rPr>
              <a:t>Community Participation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</a:endParaRP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31 individual comments across 15 municipalities</a:t>
            </a: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1 organizational submission (Yahara Fishing Club)</a:t>
            </a:r>
          </a:p>
          <a:p>
            <a:pPr marL="342900" marR="0" lvl="0" indent="-457200" algn="l" defTabSz="914400" rtl="0" eaLnBrk="0" fontAlgn="base" latinLnBrk="0" hangingPunct="0"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</a:rPr>
              <a:t>Key Public Debates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</a:endParaRP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Weight/Floatation: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 16 opposed current limits | 6 supported retention</a:t>
            </a: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UTV Access: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 8 supported expansion | 3 opposed expansion</a:t>
            </a: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Climate Factor: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 2 requests to account for shorter freezing seasons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25EDA6F6-9447-4B0B-9C17-4E2BBB4E61E7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/>
          <a:stretch>
            <a:fillRect/>
          </a:stretch>
        </p:blipFill>
        <p:spPr>
          <a:xfrm>
            <a:off x="593725" y="2800625"/>
            <a:ext cx="4491038" cy="334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42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59DC4-8B30-98A0-5BAB-C78BA4A4A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98408"/>
            <a:ext cx="10972800" cy="1574317"/>
          </a:xfrm>
        </p:spPr>
        <p:txBody>
          <a:bodyPr/>
          <a:lstStyle/>
          <a:p>
            <a:r>
              <a:rPr lang="en-US" dirty="0"/>
              <a:t>Proposed Ordinance Amendments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6FB3A-B62C-3DAB-4FD1-B4EBDD650AE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95523" y="2676525"/>
            <a:ext cx="5746750" cy="3597470"/>
          </a:xfrm>
        </p:spPr>
        <p:txBody>
          <a:bodyPr>
            <a:normAutofit fontScale="77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Remove the weight restriction of motor vehicles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Limit the type of vehicle that can be operated on icebound lakes to off-highway recreational vehicles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Define off-highway recreational vehicles as all-terrain vehicle (ATV), utility-terrain vehicle (UTV), off-highway motorcycle, or snowmobile, registered by the State of WI or other state.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Requires all operators and passengers to wear personal flotation devices (PFD) wile onboard off-highway recreational vehicles.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Defines wearable personal flotation devices according to WI Administrative Code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Creates uniformity across all icebound lakes in Dane County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A3AEE-DDB2-4972-96C9-9797618A76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2616" y="2676525"/>
            <a:ext cx="5398440" cy="3597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53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96B93-8760-4F4D-B679-F791AE7AD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Ordinance Amendment Comments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656A37-1080-48DB-958B-CD5F5C127BA1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881898" y="2676525"/>
            <a:ext cx="5470610" cy="3597470"/>
          </a:xfrm>
        </p:spPr>
        <p:txBody>
          <a:bodyPr>
            <a:normAutofit fontScale="77500" lnSpcReduction="20000"/>
          </a:bodyPr>
          <a:lstStyle/>
          <a:p>
            <a:pPr marL="342900" marR="0" lvl="0" indent="-45720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en-US" altLang="en-US" sz="2000" b="1" i="0" u="none" strike="noStrike" cap="none" normalizeH="0" baseline="0" dirty="0">
              <a:ln>
                <a:noFill/>
              </a:ln>
              <a:effectLst/>
            </a:endParaRPr>
          </a:p>
          <a:p>
            <a:pPr marL="342900" marR="0" lvl="0" indent="-45720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</a:rPr>
              <a:t>Community Participation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</a:endParaRP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52 individual comments </a:t>
            </a:r>
          </a:p>
          <a:p>
            <a:pPr marL="1408176" lvl="2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18 municipalities</a:t>
            </a:r>
          </a:p>
          <a:p>
            <a:pPr marL="1408176" lvl="2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1 organizational submission (Yahara Fishing Club)</a:t>
            </a:r>
          </a:p>
          <a:p>
            <a:pPr marL="1408176" lvl="2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5 outside Dane County</a:t>
            </a:r>
          </a:p>
          <a:p>
            <a:pPr marL="342900" marR="0" lvl="0" indent="-457200" algn="l" defTabSz="914400" rtl="0" eaLnBrk="0" fontAlgn="base" latinLnBrk="0" hangingPunct="0"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effectLst/>
              </a:rPr>
              <a:t>Are you in support of the proposed OA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</a:endParaRP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Neutral: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 5</a:t>
            </a: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Yes: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 24</a:t>
            </a: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en-US" altLang="en-US" b="1" dirty="0"/>
              <a:t>No to Removing Weight Restriction/Floatation: </a:t>
            </a:r>
            <a:r>
              <a:rPr lang="en-US" altLang="en-US" dirty="0"/>
              <a:t>3</a:t>
            </a: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No to Vehicles: 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</a:rPr>
              <a:t>10</a:t>
            </a: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</a:rPr>
              <a:t>No to Wearing PFD’s: </a:t>
            </a:r>
            <a:r>
              <a:rPr lang="en-US" altLang="en-US" dirty="0"/>
              <a:t>4</a:t>
            </a:r>
            <a:endParaRPr kumimoji="0" lang="en-US" altLang="en-US" i="0" u="none" strike="noStrike" cap="none" normalizeH="0" baseline="0" dirty="0">
              <a:ln>
                <a:noFill/>
              </a:ln>
              <a:effectLst/>
            </a:endParaRP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en-US" altLang="en-US" b="1" dirty="0"/>
              <a:t>No Generally: </a:t>
            </a:r>
            <a:r>
              <a:rPr lang="en-US" altLang="en-US" dirty="0"/>
              <a:t>6</a:t>
            </a:r>
            <a:endParaRPr kumimoji="0" lang="en-US" altLang="en-US" i="0" u="none" strike="noStrike" cap="none" normalizeH="0" baseline="0" dirty="0">
              <a:ln>
                <a:noFill/>
              </a:ln>
              <a:effectLst/>
            </a:endParaRPr>
          </a:p>
          <a:p>
            <a:pPr marL="1143000" lvl="1" indent="-457200" eaLnBrk="0" fontAlgn="base" hangingPunct="0">
              <a:spcBef>
                <a:spcPts val="600"/>
              </a:spcBef>
              <a:spcAft>
                <a:spcPct val="0"/>
              </a:spcAft>
            </a:pP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C337F7A-8099-4B20-B33F-1F7C671F5C17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Website</a:t>
            </a:r>
          </a:p>
          <a:p>
            <a:pPr marL="1143000" lvl="1" indent="-457200"/>
            <a:r>
              <a:rPr lang="en-US" dirty="0"/>
              <a:t>Proposed ordinance amendment information</a:t>
            </a:r>
          </a:p>
          <a:p>
            <a:pPr marL="1143000" lvl="1" indent="-457200"/>
            <a:r>
              <a:rPr lang="en-US" dirty="0"/>
              <a:t>OA public comment meeting (3/4/26)</a:t>
            </a:r>
          </a:p>
          <a:p>
            <a:pPr marL="1143000" lvl="1" indent="-457200"/>
            <a:r>
              <a:rPr lang="en-US" dirty="0"/>
              <a:t>Form for submitting comments (Feb – March 9</a:t>
            </a:r>
            <a:r>
              <a:rPr lang="en-US" baseline="30000" dirty="0"/>
              <a:t>th</a:t>
            </a:r>
            <a:r>
              <a:rPr lang="en-US" dirty="0"/>
              <a:t> 2026)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517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CA9E7-980E-441E-A506-C0AACC79A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Frequently Asked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B4E6E-DE55-43D6-B37C-A0650980AF35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Q. Why is the floatation requirement being removed?</a:t>
            </a:r>
          </a:p>
          <a:p>
            <a:r>
              <a:rPr lang="en-US" dirty="0"/>
              <a:t>A. Ordinance amendments passed in 2020 no longer require inspections. Currently, there are no commercially available floatation products. Requiring PFD’s to be worn will provide better public safety.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603CD-4C17-430F-BA95-EE2C5774BFF0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Q. What happens to the vehicle if it falls through the ice if floatation is no longer required.</a:t>
            </a:r>
          </a:p>
          <a:p>
            <a:r>
              <a:rPr lang="en-US" dirty="0"/>
              <a:t>A. State law requires that the vehicle be removed from the water or the individual who owns the vehicle may face a fine.</a:t>
            </a:r>
          </a:p>
        </p:txBody>
      </p:sp>
    </p:spTree>
    <p:extLst>
      <p:ext uri="{BB962C8B-B14F-4D97-AF65-F5344CB8AC3E}">
        <p14:creationId xmlns:p14="http://schemas.microsoft.com/office/powerpoint/2010/main" val="1799745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CA9E7-980E-441E-A506-C0AACC79A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FAQ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B4E6E-DE55-43D6-B37C-A0650980AF35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Q. Can the ordinance be changed so that I can ride 2 people on my ATV?</a:t>
            </a:r>
          </a:p>
          <a:p>
            <a:r>
              <a:rPr lang="en-US" dirty="0"/>
              <a:t>A. No the law limiting the number of riders on an ATV is a state law that would supersede this ordinance.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603CD-4C17-430F-BA95-EE2C5774BFF0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Q. Can I wear my flotation suit instead of a PFD and still meet the requirements of the ordinance?</a:t>
            </a:r>
          </a:p>
          <a:p>
            <a:r>
              <a:rPr lang="en-US" dirty="0"/>
              <a:t>A. Likely not, most </a:t>
            </a:r>
            <a:r>
              <a:rPr lang="en-US"/>
              <a:t>common flotation </a:t>
            </a:r>
            <a:r>
              <a:rPr lang="en-US" dirty="0"/>
              <a:t>s</a:t>
            </a:r>
            <a:r>
              <a:rPr lang="en-US"/>
              <a:t>uits </a:t>
            </a:r>
            <a:r>
              <a:rPr lang="en-US" dirty="0"/>
              <a:t>do not meet the wearable PFD definition of this ordinance under WI Administrative Code (NR 5001 (17a)).</a:t>
            </a:r>
          </a:p>
        </p:txBody>
      </p:sp>
    </p:spTree>
    <p:extLst>
      <p:ext uri="{BB962C8B-B14F-4D97-AF65-F5344CB8AC3E}">
        <p14:creationId xmlns:p14="http://schemas.microsoft.com/office/powerpoint/2010/main" val="2409031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CA9E7-980E-441E-A506-C0AACC79A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FAQ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B4E6E-DE55-43D6-B37C-A0650980AF35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Q. Are their rules on how </a:t>
            </a:r>
            <a:r>
              <a:rPr lang="en-US" b="1" i="1" dirty="0"/>
              <a:t>off-highway recreational vehicles </a:t>
            </a:r>
            <a:r>
              <a:rPr lang="en-US" b="1" dirty="0"/>
              <a:t>must be operated on the ice?</a:t>
            </a:r>
            <a:endParaRPr lang="en-US" b="1" i="1" dirty="0"/>
          </a:p>
          <a:p>
            <a:r>
              <a:rPr lang="en-US" dirty="0"/>
              <a:t>A. Yes, operation of off-highway recreational vehicles are required to follow statewide rules including noise and reckless operation. Both state and county law enforcement enforce these rules.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C36202-B650-4CF7-A3C6-8637386B20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45"/>
          <a:stretch/>
        </p:blipFill>
        <p:spPr>
          <a:xfrm>
            <a:off x="6096000" y="1772725"/>
            <a:ext cx="5386113" cy="3597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709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59DC4-8B30-98A0-5BAB-C78BA4A4A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5B04A6-FD43-44E2-8549-563D754E45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1077" y="0"/>
            <a:ext cx="5780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67506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78853419_Win32_SL_V5" id="{958D2C9E-948D-4354-BF9D-DF8AE3C2B240}" vid="{22D4A967-05D2-4D72-8594-54CFF341483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DB9E12-8AC3-4138-BF4D-720A5525AB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4B194E-8B30-4377-8C59-ECFB902D2A26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C21FFAC0-05A2-416A-B06C-C248395482C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Geometric annual presentation</Template>
  <TotalTime>713</TotalTime>
  <Words>830</Words>
  <Application>Microsoft Office PowerPoint</Application>
  <PresentationFormat>Widescreen</PresentationFormat>
  <Paragraphs>91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Franklin Gothic Book</vt:lpstr>
      <vt:lpstr>Franklin Gothic Demi</vt:lpstr>
      <vt:lpstr>Custom</vt:lpstr>
      <vt:lpstr>Dane County CH 71  Regulation of Icebound Inland Waters</vt:lpstr>
      <vt:lpstr>History</vt:lpstr>
      <vt:lpstr>Updating CH 71</vt:lpstr>
      <vt:lpstr>Updating CH 71 (continued)</vt:lpstr>
      <vt:lpstr>Law Enforcement &amp; LWRD Comments</vt:lpstr>
      <vt:lpstr>Public Engagement</vt:lpstr>
      <vt:lpstr>Public Comments</vt:lpstr>
      <vt:lpstr>Proposed Ordinance Amendments</vt:lpstr>
      <vt:lpstr>Ordinance Amendment Comments</vt:lpstr>
      <vt:lpstr>Frequently Asked Questions</vt:lpstr>
      <vt:lpstr>FAQ (continued)</vt:lpstr>
      <vt:lpstr>FAQ (continued)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Dane County CH 71  Regulation of Icebound Inland Waters</dc:title>
  <dc:creator>Minks, Kyle</dc:creator>
  <cp:lastModifiedBy>Minks, Kyle</cp:lastModifiedBy>
  <cp:revision>44</cp:revision>
  <dcterms:created xsi:type="dcterms:W3CDTF">2025-02-03T19:23:55Z</dcterms:created>
  <dcterms:modified xsi:type="dcterms:W3CDTF">2026-07-23T18:15:08Z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